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27" r:id="rId2"/>
    <p:sldId id="337" r:id="rId3"/>
    <p:sldId id="328" r:id="rId4"/>
    <p:sldId id="329" r:id="rId5"/>
    <p:sldId id="331" r:id="rId6"/>
    <p:sldId id="330" r:id="rId7"/>
    <p:sldId id="356" r:id="rId8"/>
    <p:sldId id="358" r:id="rId9"/>
    <p:sldId id="335" r:id="rId10"/>
    <p:sldId id="336" r:id="rId11"/>
    <p:sldId id="384" r:id="rId12"/>
    <p:sldId id="339" r:id="rId13"/>
    <p:sldId id="386" r:id="rId14"/>
    <p:sldId id="387" r:id="rId15"/>
    <p:sldId id="388" r:id="rId16"/>
    <p:sldId id="385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38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2023-10-25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2023-10-25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2023-10-25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2023-10-25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2023-10-25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2023-10-25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2023-10-25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2023-10-25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-testing/tree/main/events/2021.09.Online/TD/TDs/Intel" TargetMode="External"/><Relationship Id="rId2" Type="http://schemas.openxmlformats.org/officeDocument/2006/relationships/hyperlink" Target="https://github.com/w3c/wot-discovery/blob/main/proposals/geolocation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w3c/wot/issues/97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-testing/blob/main/events/2021.09.Online/TD/TDs/Intel/intel-ocf/Intel-OCF-button2touch.td.jsonld" TargetMode="External"/><Relationship Id="rId2" Type="http://schemas.openxmlformats.org/officeDocument/2006/relationships/hyperlink" Target="https://github.com/w3c/wot-testing/blob/main/events/2021.09.Online/TD/TDs/Intel/intel-ocf/Intel-OCF-button1touch.td.jsonl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-testing/blob/main/events/2021.09.Online/TD/TDs/Intel/intel-geolocator.td.jsonld" TargetMode="External"/><Relationship Id="rId5" Type="http://schemas.openxmlformats.org/officeDocument/2006/relationships/hyperlink" Target="https://github.com/w3c/wot-testing/blob/main/events/2021.09.Online/TD/TDs/Intel/intel-camera.td.jsonld" TargetMode="External"/><Relationship Id="rId4" Type="http://schemas.openxmlformats.org/officeDocument/2006/relationships/hyperlink" Target="https://github.com/w3c/wot-testing/blob/main/events/2021.09.Online/TD/TDs/Intel/intel-speak.td.jsonl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usecases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scripting-api/" TargetMode="External"/><Relationship Id="rId5" Type="http://schemas.openxmlformats.org/officeDocument/2006/relationships/hyperlink" Target="https://github.com/w3c/wot-binding-templates/" TargetMode="External"/><Relationship Id="rId4" Type="http://schemas.openxmlformats.org/officeDocument/2006/relationships/hyperlink" Target="https://github.com/w3c/wot-discove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Status and Spatial Discovery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26 October</a:t>
            </a:r>
            <a:r>
              <a:rPr lang="en-US" noProof="0" dirty="0"/>
              <a:t> 2022</a:t>
            </a:r>
          </a:p>
          <a:p>
            <a:r>
              <a:rPr lang="en-US" dirty="0"/>
              <a:t>Presented to Metaverse Real/Virtual World Integration WG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10515600" cy="4985132"/>
          </a:xfrm>
        </p:spPr>
        <p:txBody>
          <a:bodyPr>
            <a:normAutofit/>
          </a:bodyPr>
          <a:lstStyle/>
          <a:p>
            <a:r>
              <a:rPr lang="en-US" noProof="0" dirty="0"/>
              <a:t>Commercial Usages related to </a:t>
            </a:r>
            <a:r>
              <a:rPr lang="en-US" dirty="0"/>
              <a:t>spatial </a:t>
            </a:r>
            <a:r>
              <a:rPr lang="en-US" noProof="0" dirty="0"/>
              <a:t>localization and digital twins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dirty="0"/>
              <a:t>Siemens – </a:t>
            </a:r>
            <a:r>
              <a:rPr lang="en-US" dirty="0" err="1"/>
              <a:t>Desigo</a:t>
            </a:r>
            <a:r>
              <a:rPr lang="en-US" dirty="0"/>
              <a:t> CC Building Information Management systems</a:t>
            </a:r>
          </a:p>
          <a:p>
            <a:pPr lvl="1"/>
            <a:r>
              <a:rPr lang="en-US" noProof="0" dirty="0"/>
              <a:t>Bosch – Ditto digital twins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</a:t>
            </a:r>
            <a:endParaRPr lang="en-US" dirty="0"/>
          </a:p>
          <a:p>
            <a:pPr lvl="1"/>
            <a:r>
              <a:rPr lang="en-US" noProof="0" dirty="0" err="1"/>
              <a:t>LogiLab</a:t>
            </a:r>
            <a:r>
              <a:rPr lang="en-US" noProof="0" dirty="0"/>
              <a:t> (SPARQL based)</a:t>
            </a:r>
          </a:p>
          <a:p>
            <a:pPr lvl="1"/>
            <a:r>
              <a:rPr lang="en-US" noProof="0" dirty="0"/>
              <a:t>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pPr lvl="1"/>
            <a:r>
              <a:rPr lang="en-US" dirty="0"/>
              <a:t>VAIMEE</a:t>
            </a:r>
            <a:endParaRPr lang="en-US" noProof="0" dirty="0"/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2023-10-25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2023-10-25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67A4880-70D9-AB4B-DA85-56358C4FA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8720" y="942706"/>
            <a:ext cx="2369820" cy="29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5128260" cy="49916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</a:p>
          <a:p>
            <a:pPr marL="0" indent="0">
              <a:buNone/>
            </a:pPr>
            <a:r>
              <a:rPr lang="en-US" dirty="0"/>
              <a:t>Obtain TD of interest</a:t>
            </a:r>
          </a:p>
          <a:p>
            <a:r>
              <a:rPr lang="en-US" dirty="0"/>
              <a:t>Not limited to local network</a:t>
            </a:r>
          </a:p>
          <a:p>
            <a:r>
              <a:rPr lang="en-US" dirty="0"/>
              <a:t>Scalable to many TDs</a:t>
            </a:r>
          </a:p>
          <a:p>
            <a:r>
              <a:rPr lang="en-US" dirty="0"/>
              <a:t>Need to preserve privacy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3226A-D91A-1E99-2288-8DF3DAC4C5D2}"/>
              </a:ext>
            </a:extLst>
          </p:cNvPr>
          <p:cNvSpPr txBox="1">
            <a:spLocks/>
          </p:cNvSpPr>
          <p:nvPr/>
        </p:nvSpPr>
        <p:spPr>
          <a:xfrm>
            <a:off x="6355079" y="1185331"/>
            <a:ext cx="512826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Architecture:</a:t>
            </a:r>
          </a:p>
          <a:p>
            <a:r>
              <a:rPr lang="en-US" dirty="0"/>
              <a:t>Phased access: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Exploration: controlled access</a:t>
            </a:r>
          </a:p>
          <a:p>
            <a:r>
              <a:rPr lang="en-US" dirty="0"/>
              <a:t>Introduction mechanisms</a:t>
            </a:r>
          </a:p>
          <a:p>
            <a:pPr lvl="1"/>
            <a:r>
              <a:rPr lang="en-US" dirty="0"/>
              <a:t>Direct, WK, DNS-SD, </a:t>
            </a:r>
            <a:r>
              <a:rPr lang="en-US" dirty="0" err="1"/>
              <a:t>CoRE</a:t>
            </a:r>
            <a:r>
              <a:rPr lang="en-US" dirty="0"/>
              <a:t>-RD, DID</a:t>
            </a:r>
          </a:p>
          <a:p>
            <a:r>
              <a:rPr lang="en-US" dirty="0"/>
              <a:t>Exploration mechanisms</a:t>
            </a:r>
          </a:p>
          <a:p>
            <a:pPr lvl="1"/>
            <a:r>
              <a:rPr lang="en-US" dirty="0"/>
              <a:t>TD Server, Self, Directory</a:t>
            </a:r>
          </a:p>
          <a:p>
            <a:r>
              <a:rPr lang="en-US"/>
              <a:t>Directories searchable </a:t>
            </a:r>
            <a:r>
              <a:rPr lang="en-US" dirty="0"/>
              <a:t>via </a:t>
            </a:r>
          </a:p>
          <a:p>
            <a:pPr lvl="1"/>
            <a:r>
              <a:rPr lang="en-US" dirty="0"/>
              <a:t>JSON Path (IETF RFC pending)</a:t>
            </a:r>
          </a:p>
          <a:p>
            <a:pPr lvl="1"/>
            <a:r>
              <a:rPr lang="en-US" dirty="0"/>
              <a:t>XPath 3.1</a:t>
            </a:r>
          </a:p>
          <a:p>
            <a:pPr lvl="1"/>
            <a:r>
              <a:rPr lang="en-US" dirty="0"/>
              <a:t>SPARQL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D0130C3-B362-312D-64B1-67A4E44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1" y="960606"/>
            <a:ext cx="9534525" cy="5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DEDB2B-D5B5-FA13-4801-8A948657BECF}"/>
              </a:ext>
            </a:extLst>
          </p:cNvPr>
          <p:cNvSpPr txBox="1">
            <a:spLocks/>
          </p:cNvSpPr>
          <p:nvPr/>
        </p:nvSpPr>
        <p:spPr>
          <a:xfrm>
            <a:off x="937260" y="1185331"/>
            <a:ext cx="987415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future work:</a:t>
            </a:r>
          </a:p>
          <a:p>
            <a:pPr lvl="1"/>
            <a:r>
              <a:rPr lang="en-US" dirty="0"/>
              <a:t>Encode static geospatial data in Thing Descriptions</a:t>
            </a:r>
          </a:p>
          <a:p>
            <a:pPr lvl="1"/>
            <a:r>
              <a:rPr lang="en-US" dirty="0"/>
              <a:t>Provide ontologies for dynamic geospatial data</a:t>
            </a:r>
          </a:p>
          <a:p>
            <a:pPr lvl="1"/>
            <a:r>
              <a:rPr lang="en-US" dirty="0"/>
              <a:t>Index Things by location in TD Directories</a:t>
            </a:r>
          </a:p>
          <a:p>
            <a:pPr lvl="1"/>
            <a:r>
              <a:rPr lang="en-US" dirty="0"/>
              <a:t>Provide geolocation filters in Introduction mechanisms</a:t>
            </a:r>
          </a:p>
          <a:p>
            <a:pPr lvl="2"/>
            <a:r>
              <a:rPr lang="en-US" dirty="0"/>
              <a:t>e.g. geolocation filters in DNS-SD</a:t>
            </a:r>
          </a:p>
          <a:p>
            <a:pPr lvl="1"/>
            <a:r>
              <a:rPr lang="en-US" dirty="0"/>
              <a:t>Discover Things using geospatial queries</a:t>
            </a:r>
          </a:p>
          <a:p>
            <a:pPr lvl="2"/>
            <a:r>
              <a:rPr lang="en-US" dirty="0"/>
              <a:t>"find all Things within 100m of latitude 49.2803175 and longitude -123.1286623"</a:t>
            </a:r>
          </a:p>
          <a:p>
            <a:pPr lvl="2"/>
            <a:r>
              <a:rPr lang="en-US" dirty="0"/>
              <a:t>"find all HVAC sensors in Room 101 of Sheraton Wall Vancouver"</a:t>
            </a:r>
          </a:p>
          <a:p>
            <a:pPr lvl="1"/>
            <a:r>
              <a:rPr lang="en-US" dirty="0"/>
              <a:t>Both "quantitative" and "qualitative" locations important</a:t>
            </a:r>
          </a:p>
          <a:p>
            <a:pPr lvl="1"/>
            <a:r>
              <a:rPr lang="en-US" dirty="0"/>
              <a:t>Also store sensor data and search based on interval queries</a:t>
            </a:r>
          </a:p>
          <a:p>
            <a:r>
              <a:rPr lang="en-US" dirty="0"/>
              <a:t>See: </a:t>
            </a:r>
          </a:p>
          <a:p>
            <a:pPr lvl="1"/>
            <a:r>
              <a:rPr lang="en-US" dirty="0">
                <a:hlinkClick r:id="rId2"/>
              </a:rPr>
              <a:t>Geolocation proposal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examples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Discussion for new WoT WG 2023 charter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9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6F43-7DEC-EBE8-D46B-34856372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TDs using Geolocation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6614-7176-E0ED-B5EC-BC3B92E2F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85332"/>
            <a:ext cx="10874339" cy="4991631"/>
          </a:xfrm>
        </p:spPr>
        <p:txBody>
          <a:bodyPr/>
          <a:lstStyle/>
          <a:p>
            <a:r>
              <a:rPr lang="en-US" dirty="0">
                <a:hlinkClick r:id="rId2"/>
              </a:rPr>
              <a:t>Simple static installation, using </a:t>
            </a:r>
            <a:r>
              <a:rPr lang="en-US" dirty="0" err="1">
                <a:hlinkClick r:id="rId2"/>
              </a:rPr>
              <a:t>schema.org</a:t>
            </a:r>
            <a:endParaRPr lang="en-US" dirty="0"/>
          </a:p>
          <a:p>
            <a:r>
              <a:rPr lang="en-US" dirty="0">
                <a:hlinkClick r:id="rId3"/>
              </a:rPr>
              <a:t>Static installation, using modular (proposed) geolocation ontology</a:t>
            </a:r>
            <a:endParaRPr lang="en-US" dirty="0"/>
          </a:p>
          <a:p>
            <a:r>
              <a:rPr lang="en-US" dirty="0">
                <a:hlinkClick r:id="rId4"/>
              </a:rPr>
              <a:t>Dynamic installation, using internal geolocation resource</a:t>
            </a:r>
            <a:endParaRPr lang="en-US" dirty="0"/>
          </a:p>
          <a:p>
            <a:r>
              <a:rPr lang="en-US" dirty="0">
                <a:hlinkClick r:id="rId5"/>
              </a:rPr>
              <a:t>Dynamic installation, using separate geolocation service</a:t>
            </a:r>
            <a:endParaRPr lang="en-US" dirty="0"/>
          </a:p>
          <a:p>
            <a:r>
              <a:rPr lang="en-US" dirty="0">
                <a:hlinkClick r:id="rId6"/>
              </a:rPr>
              <a:t>Dynamic installation, geolocation service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Discovery extensions:</a:t>
            </a:r>
          </a:p>
          <a:p>
            <a:r>
              <a:rPr lang="en-US" dirty="0"/>
              <a:t>Spatially-aware introduction mechanisms (e.g. ext. DNS-SD or DID)</a:t>
            </a:r>
          </a:p>
          <a:p>
            <a:r>
              <a:rPr lang="en-US" dirty="0"/>
              <a:t>Query mechanisms for Directories (</a:t>
            </a:r>
            <a:r>
              <a:rPr lang="en-US" dirty="0" err="1"/>
              <a:t>GeoSPARQL</a:t>
            </a:r>
            <a:r>
              <a:rPr lang="en-US" dirty="0"/>
              <a:t> and/or </a:t>
            </a:r>
            <a:r>
              <a:rPr lang="en-US" dirty="0" err="1"/>
              <a:t>JSONPath</a:t>
            </a:r>
            <a:r>
              <a:rPr lang="en-US" dirty="0"/>
              <a:t> ext.)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6A67-DA69-25AF-26D6-2EB96CC5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E7851-81A3-6D31-C4CE-A23A1B85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0C5E-7A70-30BA-0F8B-D3631209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Historical data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2023-10-25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Applications and implementations</a:t>
            </a:r>
          </a:p>
          <a:p>
            <a:pPr lvl="1"/>
            <a:r>
              <a:rPr lang="en-US" dirty="0"/>
              <a:t>Finding Thing Descriptions: Discovery</a:t>
            </a:r>
            <a:endParaRPr lang="en-US" noProof="0" dirty="0"/>
          </a:p>
          <a:p>
            <a:r>
              <a:rPr lang="en-US" noProof="0" dirty="0"/>
              <a:t>Spatial Localization</a:t>
            </a:r>
          </a:p>
          <a:p>
            <a:pPr lvl="1"/>
            <a:r>
              <a:rPr lang="en-US" dirty="0"/>
              <a:t>Dynamic vs. static locations</a:t>
            </a:r>
          </a:p>
          <a:p>
            <a:pPr lvl="1"/>
            <a:r>
              <a:rPr lang="en-US" dirty="0"/>
              <a:t>Geolocation extensions for Discovery</a:t>
            </a:r>
            <a:endParaRPr lang="en-US" noProof="0" dirty="0"/>
          </a:p>
          <a:p>
            <a:pPr lvl="1"/>
            <a:r>
              <a:rPr lang="en-US" dirty="0"/>
              <a:t>Interval queries</a:t>
            </a:r>
          </a:p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2023-10-25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</a:t>
            </a:r>
            <a:r>
              <a:rPr lang="en-US" altLang="ja-JP" sz="2800" i="1" dirty="0">
                <a:ea typeface="Intel Clear" panose="020B0604020203020204" pitchFamily="34" charset="0"/>
                <a:cs typeface="Intel Clear" panose="020B0604020203020204" pitchFamily="34" charset="0"/>
              </a:rPr>
              <a:t>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JSON-LD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5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6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7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8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2023-10-25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1581</Words>
  <Application>Microsoft Office PowerPoint</Application>
  <PresentationFormat>Widescreen</PresentationFormat>
  <Paragraphs>366</Paragraphs>
  <Slides>17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Status and Spatial Discovery</vt:lpstr>
      <vt:lpstr>Outline</vt:lpstr>
      <vt:lpstr>W3C Web of Things (WoT)</vt:lpstr>
      <vt:lpstr>Descriptive Interoperability: TDs</vt:lpstr>
      <vt:lpstr>Usage Patterns Overview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Discovery</vt:lpstr>
      <vt:lpstr>Discovery</vt:lpstr>
      <vt:lpstr>Discovery</vt:lpstr>
      <vt:lpstr>Example TDs using Geolocation</vt:lpstr>
      <vt:lpstr>Gaps and Future Work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59</cp:revision>
  <dcterms:created xsi:type="dcterms:W3CDTF">2020-06-08T01:23:04Z</dcterms:created>
  <dcterms:modified xsi:type="dcterms:W3CDTF">2023-10-25T18:02:56Z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